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7" r:id="rId3"/>
    <p:sldId id="268" r:id="rId4"/>
    <p:sldId id="263" r:id="rId5"/>
    <p:sldId id="267" r:id="rId6"/>
    <p:sldId id="256" r:id="rId7"/>
    <p:sldId id="258" r:id="rId8"/>
    <p:sldId id="264" r:id="rId9"/>
    <p:sldId id="265" r:id="rId10"/>
    <p:sldId id="260" r:id="rId11"/>
    <p:sldId id="261" r:id="rId12"/>
    <p:sldId id="262" r:id="rId1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344D0-4E9A-4844-A4EE-675DC7391380}" type="datetimeFigureOut">
              <a:rPr lang="nl-NL" smtClean="0"/>
              <a:pPr/>
              <a:t>2-10-2018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BD076-4826-49F8-8C87-0D5B6239198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344D0-4E9A-4844-A4EE-675DC7391380}" type="datetimeFigureOut">
              <a:rPr lang="nl-NL" smtClean="0"/>
              <a:pPr/>
              <a:t>2-10-2018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BD076-4826-49F8-8C87-0D5B6239198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344D0-4E9A-4844-A4EE-675DC7391380}" type="datetimeFigureOut">
              <a:rPr lang="nl-NL" smtClean="0"/>
              <a:pPr/>
              <a:t>2-10-2018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BD076-4826-49F8-8C87-0D5B6239198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344D0-4E9A-4844-A4EE-675DC7391380}" type="datetimeFigureOut">
              <a:rPr lang="nl-NL" smtClean="0"/>
              <a:pPr/>
              <a:t>2-10-2018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BD076-4826-49F8-8C87-0D5B6239198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344D0-4E9A-4844-A4EE-675DC7391380}" type="datetimeFigureOut">
              <a:rPr lang="nl-NL" smtClean="0"/>
              <a:pPr/>
              <a:t>2-10-2018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BD076-4826-49F8-8C87-0D5B6239198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344D0-4E9A-4844-A4EE-675DC7391380}" type="datetimeFigureOut">
              <a:rPr lang="nl-NL" smtClean="0"/>
              <a:pPr/>
              <a:t>2-10-2018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BD076-4826-49F8-8C87-0D5B6239198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344D0-4E9A-4844-A4EE-675DC7391380}" type="datetimeFigureOut">
              <a:rPr lang="nl-NL" smtClean="0"/>
              <a:pPr/>
              <a:t>2-10-2018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BD076-4826-49F8-8C87-0D5B6239198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344D0-4E9A-4844-A4EE-675DC7391380}" type="datetimeFigureOut">
              <a:rPr lang="nl-NL" smtClean="0"/>
              <a:pPr/>
              <a:t>2-10-2018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BD076-4826-49F8-8C87-0D5B6239198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344D0-4E9A-4844-A4EE-675DC7391380}" type="datetimeFigureOut">
              <a:rPr lang="nl-NL" smtClean="0"/>
              <a:pPr/>
              <a:t>2-10-2018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BD076-4826-49F8-8C87-0D5B6239198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344D0-4E9A-4844-A4EE-675DC7391380}" type="datetimeFigureOut">
              <a:rPr lang="nl-NL" smtClean="0"/>
              <a:pPr/>
              <a:t>2-10-2018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BD076-4826-49F8-8C87-0D5B6239198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344D0-4E9A-4844-A4EE-675DC7391380}" type="datetimeFigureOut">
              <a:rPr lang="nl-NL" smtClean="0"/>
              <a:pPr/>
              <a:t>2-10-2018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BD076-4826-49F8-8C87-0D5B6239198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2344D0-4E9A-4844-A4EE-675DC7391380}" type="datetimeFigureOut">
              <a:rPr lang="nl-NL" smtClean="0"/>
              <a:pPr/>
              <a:t>2-10-2018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CBD076-4826-49F8-8C87-0D5B6239198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nl-NL" dirty="0" smtClean="0"/>
              <a:t>Hoofdstuk 2: </a:t>
            </a:r>
            <a:br>
              <a:rPr lang="nl-NL" dirty="0" smtClean="0"/>
            </a:br>
            <a:r>
              <a:rPr lang="nl-NL" dirty="0" smtClean="0"/>
              <a:t>Grondwet en grondrechten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De deelvraag van dit hoofdstuk luidt: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“ </a:t>
            </a:r>
            <a:r>
              <a:rPr lang="nl-NL" dirty="0" smtClean="0"/>
              <a:t>Wat zijn de grenzen van onze vrijheid?”</a:t>
            </a:r>
            <a:endParaRPr lang="nl-NL" dirty="0" smtClean="0"/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Grondrechten, extra …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sz="2400" dirty="0" smtClean="0"/>
              <a:t>De </a:t>
            </a:r>
            <a:r>
              <a:rPr lang="nl-NL" sz="2400" dirty="0" smtClean="0"/>
              <a:t>grondrechten staan in ‘willekeurige volgorde’; </a:t>
            </a:r>
          </a:p>
          <a:p>
            <a:endParaRPr lang="nl-NL" sz="2400" dirty="0"/>
          </a:p>
          <a:p>
            <a:r>
              <a:rPr lang="nl-NL" sz="2400" dirty="0" smtClean="0"/>
              <a:t>Grondrechten beperken de overheidsbevoegdheden tegenover burgers</a:t>
            </a:r>
            <a:r>
              <a:rPr lang="nl-NL" sz="2400" dirty="0" smtClean="0"/>
              <a:t>;</a:t>
            </a:r>
          </a:p>
          <a:p>
            <a:endParaRPr lang="nl-NL" sz="2400" dirty="0"/>
          </a:p>
          <a:p>
            <a:r>
              <a:rPr lang="nl-NL" sz="2400" dirty="0" smtClean="0"/>
              <a:t>Grondrechten hebben geen ‘absolute gelding;</a:t>
            </a:r>
            <a:endParaRPr lang="nl-NL" sz="2400" dirty="0" smtClean="0"/>
          </a:p>
          <a:p>
            <a:endParaRPr lang="nl-NL" sz="2400" dirty="0"/>
          </a:p>
          <a:p>
            <a:r>
              <a:rPr lang="nl-NL" sz="2400" dirty="0" smtClean="0"/>
              <a:t>Grondrechten kunnen met elkaar botsen</a:t>
            </a:r>
            <a:r>
              <a:rPr lang="nl-NL" sz="2400" dirty="0" smtClean="0"/>
              <a:t>;</a:t>
            </a:r>
          </a:p>
          <a:p>
            <a:pPr marL="0" indent="0">
              <a:buNone/>
            </a:pPr>
            <a:r>
              <a:rPr lang="nl-NL" sz="2400" dirty="0"/>
              <a:t> </a:t>
            </a:r>
            <a:r>
              <a:rPr lang="nl-NL" sz="2400" dirty="0" smtClean="0"/>
              <a:t>     Horizontale en verticale werking van grondrechten.</a:t>
            </a:r>
            <a:endParaRPr lang="nl-NL" sz="2400" dirty="0" smtClean="0"/>
          </a:p>
          <a:p>
            <a:endParaRPr lang="nl-NL" sz="2400" dirty="0"/>
          </a:p>
          <a:p>
            <a:r>
              <a:rPr lang="nl-NL" sz="2400" dirty="0" smtClean="0"/>
              <a:t>Wanneer een burger vindt dat een van zijn rechten geschonden is, kan hij naar de rechter stappen.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Voorbeelden …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dirty="0" smtClean="0"/>
              <a:t>Demonstraties in de Haagse Schilderswijk</a:t>
            </a:r>
          </a:p>
          <a:p>
            <a:r>
              <a:rPr lang="nl-NL" dirty="0" smtClean="0"/>
              <a:t>Caroline Tensen versus Roddelblad Story</a:t>
            </a:r>
          </a:p>
          <a:p>
            <a:endParaRPr lang="nl-NL" dirty="0"/>
          </a:p>
          <a:p>
            <a:pPr>
              <a:buNone/>
            </a:pPr>
            <a:r>
              <a:rPr lang="nl-NL" dirty="0" smtClean="0"/>
              <a:t>Opdracht: 17</a:t>
            </a:r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 17: Grondrechten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nl-NL" dirty="0" smtClean="0"/>
              <a:t>Maak duo’s</a:t>
            </a:r>
          </a:p>
          <a:p>
            <a:pPr marL="514350" indent="-514350">
              <a:buAutoNum type="arabicPeriod"/>
            </a:pPr>
            <a:r>
              <a:rPr lang="nl-NL" dirty="0" smtClean="0"/>
              <a:t>Kies drie situaties</a:t>
            </a:r>
          </a:p>
          <a:p>
            <a:pPr marL="514350" indent="-514350">
              <a:buAutoNum type="arabicPeriod"/>
            </a:pPr>
            <a:r>
              <a:rPr lang="nl-NL" dirty="0" smtClean="0"/>
              <a:t>Bepaal beide welk grondrecht van toepassing is op de gekozen situaties.</a:t>
            </a:r>
          </a:p>
          <a:p>
            <a:pPr marL="514350" indent="-514350">
              <a:buAutoNum type="arabicPeriod"/>
            </a:pPr>
            <a:r>
              <a:rPr lang="nl-NL" dirty="0" smtClean="0"/>
              <a:t>Wissel elkaars meningen uit.</a:t>
            </a:r>
          </a:p>
          <a:p>
            <a:pPr marL="514350" indent="-514350">
              <a:buNone/>
            </a:pPr>
            <a:r>
              <a:rPr lang="nl-NL" dirty="0"/>
              <a:t> </a:t>
            </a:r>
            <a:r>
              <a:rPr lang="nl-NL" dirty="0" smtClean="0"/>
              <a:t>     Vat de mening van je medeleerling samen in minimaal 20 woorden en schrijf deze op het stencil.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200" dirty="0" smtClean="0"/>
              <a:t>Paragraaf 2: Grondwet en grondrechten</a:t>
            </a:r>
            <a:endParaRPr lang="nl-NL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Rechtsstaat:</a:t>
            </a:r>
          </a:p>
          <a:p>
            <a:endParaRPr lang="nl-NL" dirty="0" smtClean="0"/>
          </a:p>
          <a:p>
            <a:pPr>
              <a:buNone/>
            </a:pPr>
            <a:r>
              <a:rPr lang="nl-NL" dirty="0" smtClean="0"/>
              <a:t>  </a:t>
            </a:r>
            <a:r>
              <a:rPr lang="nl-NL" dirty="0" smtClean="0"/>
              <a:t>“</a:t>
            </a:r>
            <a:r>
              <a:rPr lang="nl-NL" i="1" dirty="0" smtClean="0"/>
              <a:t>Staat waarin burgers met grondrechten worden beschermd tegen macht en willekeur door de overheid</a:t>
            </a:r>
            <a:r>
              <a:rPr lang="nl-NL" dirty="0" smtClean="0"/>
              <a:t>”. 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err="1" smtClean="0"/>
              <a:t>Nachtswakersstaat</a:t>
            </a:r>
            <a:r>
              <a:rPr lang="nl-NL" dirty="0" smtClean="0"/>
              <a:t> versus verzorgingsstaat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dirty="0" smtClean="0"/>
              <a:t>Nachtwakersstaat:</a:t>
            </a:r>
          </a:p>
          <a:p>
            <a:pPr marL="0" indent="0">
              <a:buNone/>
            </a:pPr>
            <a:r>
              <a:rPr lang="nl-NL" dirty="0" smtClean="0"/>
              <a:t>Staat die zich voornamelijk inzet voor de bewaking van de veiligheid van de burgers en de noodzakelijke voorwaarden realiseert voor economische groei.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Verzorgingsstaat:</a:t>
            </a:r>
          </a:p>
          <a:p>
            <a:pPr marL="0" indent="0">
              <a:buNone/>
            </a:pPr>
            <a:r>
              <a:rPr lang="nl-NL" dirty="0" smtClean="0"/>
              <a:t>Staat waarbij de overheid zich actief bemoeit met de welvaart en het welzijn van haar inwoners.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74819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Kernwaarden van de rechtsstaat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nl-NL" dirty="0" smtClean="0"/>
              <a:t>Kernwaarden van de rechtsstaat zijn:</a:t>
            </a:r>
          </a:p>
          <a:p>
            <a:endParaRPr lang="nl-NL" dirty="0" smtClean="0"/>
          </a:p>
          <a:p>
            <a:endParaRPr lang="nl-NL" dirty="0"/>
          </a:p>
          <a:p>
            <a:pPr>
              <a:buFont typeface="Arial" charset="0"/>
              <a:buChar char="•"/>
            </a:pPr>
            <a:r>
              <a:rPr lang="nl-NL" dirty="0" smtClean="0"/>
              <a:t>Vrijheid </a:t>
            </a:r>
          </a:p>
          <a:p>
            <a:pPr>
              <a:buFont typeface="Arial" charset="0"/>
              <a:buChar char="•"/>
            </a:pPr>
            <a:r>
              <a:rPr lang="nl-NL" dirty="0" smtClean="0"/>
              <a:t>Gelijkheid</a:t>
            </a:r>
            <a:endParaRPr lang="nl-NL" dirty="0"/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Let wel: </a:t>
            </a:r>
          </a:p>
          <a:p>
            <a:pPr>
              <a:buNone/>
            </a:pPr>
            <a:endParaRPr lang="nl-NL" dirty="0"/>
          </a:p>
          <a:p>
            <a:pPr>
              <a:buNone/>
            </a:pPr>
            <a:r>
              <a:rPr lang="nl-NL" dirty="0" smtClean="0"/>
              <a:t>&amp; “</a:t>
            </a:r>
            <a:r>
              <a:rPr lang="nl-NL" dirty="0" smtClean="0"/>
              <a:t>Vrijheid EN gelijkheid zijn beide belangrijk,   </a:t>
            </a:r>
          </a:p>
          <a:p>
            <a:pPr>
              <a:buNone/>
            </a:pPr>
            <a:r>
              <a:rPr lang="nl-NL" dirty="0"/>
              <a:t> </a:t>
            </a:r>
            <a:r>
              <a:rPr lang="nl-NL" dirty="0" smtClean="0"/>
              <a:t>               maar kunnen ook met elkaar in botsing komen</a:t>
            </a:r>
            <a:r>
              <a:rPr lang="nl-NL" dirty="0" smtClean="0"/>
              <a:t>!</a:t>
            </a:r>
          </a:p>
          <a:p>
            <a:pPr>
              <a:buNone/>
            </a:pPr>
            <a:endParaRPr lang="nl-NL" dirty="0"/>
          </a:p>
          <a:p>
            <a:pPr>
              <a:buNone/>
            </a:pPr>
            <a:r>
              <a:rPr lang="nl-NL" dirty="0" smtClean="0"/>
              <a:t> &amp; Wederkerige erkenning van vrijheid en gelijkheid (</a:t>
            </a:r>
            <a:r>
              <a:rPr lang="nl-NL" dirty="0" err="1" smtClean="0"/>
              <a:t>blz</a:t>
            </a:r>
            <a:r>
              <a:rPr lang="nl-NL" dirty="0" smtClean="0"/>
              <a:t> 39 tekstboek)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Constitutionele monarchie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dirty="0" smtClean="0"/>
              <a:t>Staat waarin de macht van de koning(in) wordt beperkt door de grondwet.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In Nederland is de macht van de koning (in) ingeperkt. </a:t>
            </a:r>
          </a:p>
          <a:p>
            <a:pPr>
              <a:buFontTx/>
              <a:buChar char="-"/>
            </a:pPr>
            <a:r>
              <a:rPr lang="nl-NL" dirty="0" smtClean="0"/>
              <a:t>Wekelijks gesprek met minister – president</a:t>
            </a:r>
          </a:p>
          <a:p>
            <a:pPr>
              <a:buFontTx/>
              <a:buChar char="-"/>
            </a:pPr>
            <a:r>
              <a:rPr lang="nl-NL" dirty="0" smtClean="0"/>
              <a:t>Ondertekenen van aangenomen wetten</a:t>
            </a:r>
          </a:p>
          <a:p>
            <a:pPr>
              <a:buFontTx/>
              <a:buChar char="-"/>
            </a:pPr>
            <a:r>
              <a:rPr lang="nl-NL" dirty="0" smtClean="0"/>
              <a:t>Niet meer degene die de informateur aanwijst na de verkiezingen.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70390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Beginselen van de rechtsstaat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    De basis van de rechtsstaat waarmee willekeur en machtsmisbruik wordt tegengegaan:</a:t>
            </a:r>
          </a:p>
          <a:p>
            <a:pPr>
              <a:buNone/>
            </a:pPr>
            <a:endParaRPr lang="nl-NL" dirty="0"/>
          </a:p>
          <a:p>
            <a:pPr>
              <a:buNone/>
            </a:pPr>
            <a:r>
              <a:rPr lang="nl-NL" dirty="0" smtClean="0"/>
              <a:t># Grondrechten               (paragraaf 2</a:t>
            </a:r>
            <a:r>
              <a:rPr lang="nl-NL" dirty="0" smtClean="0"/>
              <a:t>)</a:t>
            </a:r>
          </a:p>
          <a:p>
            <a:pPr>
              <a:buNone/>
            </a:pPr>
            <a:r>
              <a:rPr lang="nl-NL" dirty="0"/>
              <a:t># Legaliteitsbeginsel       (paragraaf 3</a:t>
            </a:r>
            <a:r>
              <a:rPr lang="nl-NL" dirty="0" smtClean="0"/>
              <a:t>)</a:t>
            </a:r>
            <a:endParaRPr lang="nl-NL" dirty="0" smtClean="0"/>
          </a:p>
          <a:p>
            <a:pPr>
              <a:buNone/>
            </a:pPr>
            <a:r>
              <a:rPr lang="nl-NL" dirty="0" smtClean="0"/>
              <a:t># Trias Politica                  (paragraaf </a:t>
            </a:r>
            <a:r>
              <a:rPr lang="nl-NL" dirty="0" smtClean="0"/>
              <a:t>4)</a:t>
            </a:r>
            <a:endParaRPr lang="nl-NL" dirty="0" smtClean="0"/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Grondrechten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   Er wordt m.b.t. grondrechten onderscheid gemaakt tussen:</a:t>
            </a:r>
          </a:p>
          <a:p>
            <a:endParaRPr lang="nl-NL" dirty="0" smtClean="0"/>
          </a:p>
          <a:p>
            <a:r>
              <a:rPr lang="nl-NL" dirty="0" smtClean="0"/>
              <a:t>Klassieke </a:t>
            </a:r>
            <a:r>
              <a:rPr lang="nl-NL" dirty="0" smtClean="0"/>
              <a:t>grondrechten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 </a:t>
            </a:r>
            <a:r>
              <a:rPr lang="nl-NL" sz="2800" dirty="0" smtClean="0"/>
              <a:t>Geven vrijheid en verantwoordelijkheid aan burgers</a:t>
            </a:r>
            <a:endParaRPr lang="nl-NL" sz="2800" dirty="0" smtClean="0"/>
          </a:p>
          <a:p>
            <a:r>
              <a:rPr lang="nl-NL" dirty="0" smtClean="0"/>
              <a:t>Sociale </a:t>
            </a:r>
            <a:r>
              <a:rPr lang="nl-NL" dirty="0" smtClean="0"/>
              <a:t>grondrechten</a:t>
            </a:r>
          </a:p>
          <a:p>
            <a:pPr marL="0" indent="0">
              <a:buNone/>
            </a:pPr>
            <a:r>
              <a:rPr lang="nl-NL" sz="2800" dirty="0"/>
              <a:t> </a:t>
            </a:r>
            <a:r>
              <a:rPr lang="nl-NL" sz="2800" dirty="0" smtClean="0"/>
              <a:t>     Zorgen niet alleen voor vrijheid en gelijkheid maar </a:t>
            </a:r>
          </a:p>
          <a:p>
            <a:pPr marL="0" indent="0">
              <a:buNone/>
            </a:pPr>
            <a:r>
              <a:rPr lang="nl-NL" sz="2800" dirty="0"/>
              <a:t> </a:t>
            </a:r>
            <a:r>
              <a:rPr lang="nl-NL" sz="2800" dirty="0" smtClean="0"/>
              <a:t>     ook voor een gelukkig en zinvol bestaan. </a:t>
            </a:r>
            <a:endParaRPr lang="nl-NL" sz="2800" dirty="0" smtClean="0"/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nl-NL" sz="4000" smtClean="0"/>
              <a:t>Klassieke grondrechten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1075"/>
            <a:ext cx="8229600" cy="5543550"/>
          </a:xfrm>
        </p:spPr>
        <p:txBody>
          <a:bodyPr/>
          <a:lstStyle/>
          <a:p>
            <a:pPr eaLnBrk="1" hangingPunct="1"/>
            <a:r>
              <a:rPr lang="nl-NL" sz="1400" dirty="0" smtClean="0"/>
              <a:t>“Allen die zich </a:t>
            </a:r>
            <a:r>
              <a:rPr lang="nl-NL" sz="1400" dirty="0" smtClean="0"/>
              <a:t>in Nederland </a:t>
            </a:r>
            <a:r>
              <a:rPr lang="nl-NL" sz="1400" dirty="0" smtClean="0"/>
              <a:t>bevinden, worden in gelijke gevallen gelijk behandeld. Discriminatie wegens godsdienst levensovertuiging, politieke gezindheid, ras, geslacht of op welke grond dan ook, is niet toegestaan.” (Art. 1 Grondwet)</a:t>
            </a:r>
          </a:p>
          <a:p>
            <a:pPr eaLnBrk="1" hangingPunct="1"/>
            <a:endParaRPr lang="nl-NL" sz="1400" dirty="0" smtClean="0"/>
          </a:p>
          <a:p>
            <a:pPr eaLnBrk="1" hangingPunct="1"/>
            <a:r>
              <a:rPr lang="nl-NL" sz="1400" dirty="0" smtClean="0"/>
              <a:t>Kiesrecht. (Art. 4 Grondwet) </a:t>
            </a:r>
          </a:p>
          <a:p>
            <a:pPr eaLnBrk="1" hangingPunct="1"/>
            <a:endParaRPr lang="nl-NL" sz="1400" dirty="0" smtClean="0"/>
          </a:p>
          <a:p>
            <a:pPr eaLnBrk="1" hangingPunct="1"/>
            <a:r>
              <a:rPr lang="nl-NL" sz="1400" dirty="0" smtClean="0"/>
              <a:t>Vrijheid </a:t>
            </a:r>
            <a:r>
              <a:rPr lang="nl-NL" sz="1400" dirty="0" smtClean="0"/>
              <a:t>van godsdienst of levensovertuiging. (Art. 6 Grondwet)</a:t>
            </a:r>
          </a:p>
          <a:p>
            <a:pPr eaLnBrk="1" hangingPunct="1"/>
            <a:endParaRPr lang="nl-NL" sz="1400" dirty="0" smtClean="0"/>
          </a:p>
          <a:p>
            <a:pPr eaLnBrk="1" hangingPunct="1"/>
            <a:r>
              <a:rPr lang="nl-NL" sz="1400" dirty="0" smtClean="0"/>
              <a:t>Vrijheid </a:t>
            </a:r>
            <a:r>
              <a:rPr lang="nl-NL" sz="1400" dirty="0" smtClean="0"/>
              <a:t>van drukpers, radio, tv en film. (Art 7 Grondwet)/ </a:t>
            </a:r>
          </a:p>
          <a:p>
            <a:pPr eaLnBrk="1" hangingPunct="1">
              <a:buFontTx/>
              <a:buNone/>
            </a:pPr>
            <a:r>
              <a:rPr lang="nl-NL" sz="1400" dirty="0" smtClean="0"/>
              <a:t>       Vrijheid van meningsuiting. (Art. 7 Grondwet)</a:t>
            </a:r>
          </a:p>
          <a:p>
            <a:pPr eaLnBrk="1" hangingPunct="1"/>
            <a:endParaRPr lang="nl-NL" sz="1400" dirty="0" smtClean="0"/>
          </a:p>
          <a:p>
            <a:pPr eaLnBrk="1" hangingPunct="1"/>
            <a:r>
              <a:rPr lang="nl-NL" sz="1400" dirty="0" smtClean="0"/>
              <a:t>Het recht tot vereniging (Art 8 Grondwet en recht tot vergadering en betoging </a:t>
            </a:r>
          </a:p>
          <a:p>
            <a:pPr eaLnBrk="1" hangingPunct="1">
              <a:buFontTx/>
              <a:buNone/>
            </a:pPr>
            <a:r>
              <a:rPr lang="nl-NL" sz="1400" dirty="0" smtClean="0"/>
              <a:t>    </a:t>
            </a:r>
            <a:r>
              <a:rPr lang="nl-NL" sz="1400" dirty="0" smtClean="0"/>
              <a:t>     </a:t>
            </a:r>
            <a:r>
              <a:rPr lang="nl-NL" sz="1400" dirty="0" smtClean="0"/>
              <a:t>(Art. 9 Grondwet)</a:t>
            </a:r>
          </a:p>
          <a:p>
            <a:pPr eaLnBrk="1" hangingPunct="1"/>
            <a:endParaRPr lang="nl-NL" sz="1400" dirty="0" smtClean="0"/>
          </a:p>
          <a:p>
            <a:pPr eaLnBrk="1" hangingPunct="1"/>
            <a:r>
              <a:rPr lang="nl-NL" sz="1400" dirty="0" smtClean="0"/>
              <a:t>Recht tot eerbiediging van de persoonlijke levenssfeer (Art 10 Grondwet)</a:t>
            </a:r>
          </a:p>
          <a:p>
            <a:pPr eaLnBrk="1" hangingPunct="1">
              <a:buFontTx/>
              <a:buNone/>
            </a:pPr>
            <a:endParaRPr lang="nl-NL" sz="1400" dirty="0" smtClean="0"/>
          </a:p>
          <a:p>
            <a:pPr eaLnBrk="1" hangingPunct="1"/>
            <a:r>
              <a:rPr lang="nl-NL" sz="1400" dirty="0" smtClean="0"/>
              <a:t>Recht op onaantastbaarheid van het lichaam. (Art. 11 Grondwet). </a:t>
            </a:r>
          </a:p>
          <a:p>
            <a:pPr eaLnBrk="1" hangingPunct="1"/>
            <a:endParaRPr lang="nl-NL" sz="1400" dirty="0" smtClean="0"/>
          </a:p>
          <a:p>
            <a:pPr eaLnBrk="1" hangingPunct="1"/>
            <a:r>
              <a:rPr lang="nl-NL" sz="1400" dirty="0" smtClean="0"/>
              <a:t>Recht op een eerlijk (straf) proces. (Art. 14, 15, 16, 17 18 Grondwet)</a:t>
            </a:r>
          </a:p>
          <a:p>
            <a:pPr eaLnBrk="1" hangingPunct="1"/>
            <a:endParaRPr lang="nl-NL" sz="1400" dirty="0" smtClean="0"/>
          </a:p>
          <a:p>
            <a:pPr marL="0" indent="0" eaLnBrk="1" hangingPunct="1">
              <a:buNone/>
            </a:pPr>
            <a:endParaRPr lang="nl-NL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smtClean="0"/>
              <a:t>Sociale grondrechten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l-NL" sz="1600" dirty="0" smtClean="0"/>
              <a:t>Bevordering van werkgelegenheid (Art 19 Grondwet)</a:t>
            </a:r>
          </a:p>
          <a:p>
            <a:pPr eaLnBrk="1" hangingPunct="1"/>
            <a:endParaRPr lang="nl-NL" sz="1600" dirty="0" smtClean="0"/>
          </a:p>
          <a:p>
            <a:pPr eaLnBrk="1" hangingPunct="1"/>
            <a:r>
              <a:rPr lang="nl-NL" sz="1600" dirty="0" smtClean="0"/>
              <a:t>Recht op spreiding van welvaart ; o.a. aanspraken  op sociale zekerheid </a:t>
            </a:r>
          </a:p>
          <a:p>
            <a:pPr eaLnBrk="1" hangingPunct="1">
              <a:buFontTx/>
              <a:buNone/>
            </a:pPr>
            <a:r>
              <a:rPr lang="nl-NL" sz="1600" dirty="0" smtClean="0"/>
              <a:t>      (Art 20 Grondwet)</a:t>
            </a:r>
          </a:p>
          <a:p>
            <a:pPr eaLnBrk="1" hangingPunct="1">
              <a:buFontTx/>
              <a:buNone/>
            </a:pPr>
            <a:endParaRPr lang="nl-NL" sz="1600" dirty="0" smtClean="0"/>
          </a:p>
          <a:p>
            <a:pPr eaLnBrk="1" hangingPunct="1"/>
            <a:r>
              <a:rPr lang="nl-NL" sz="1600" dirty="0" smtClean="0"/>
              <a:t>Zorg voor bewoonbaarheid van het land en de bescherming en verbetering van het leefmilieu (Art. 21 grondwet)</a:t>
            </a:r>
          </a:p>
          <a:p>
            <a:pPr eaLnBrk="1" hangingPunct="1"/>
            <a:endParaRPr lang="nl-NL" sz="1600" dirty="0" smtClean="0"/>
          </a:p>
          <a:p>
            <a:pPr eaLnBrk="1" hangingPunct="1"/>
            <a:r>
              <a:rPr lang="nl-NL" sz="1600" dirty="0" smtClean="0"/>
              <a:t>Overheidsmaatregelen ter bevordering van de volksgezondheid (Art 22 Grondwet</a:t>
            </a:r>
            <a:r>
              <a:rPr lang="nl-NL" sz="1600" dirty="0" smtClean="0"/>
              <a:t>)</a:t>
            </a:r>
          </a:p>
          <a:p>
            <a:pPr eaLnBrk="1" hangingPunct="1"/>
            <a:endParaRPr lang="nl-NL" sz="1600" dirty="0"/>
          </a:p>
          <a:p>
            <a:pPr marL="0" indent="0" eaLnBrk="1" hangingPunct="1">
              <a:buNone/>
            </a:pPr>
            <a:r>
              <a:rPr lang="nl-NL" sz="1600" dirty="0" smtClean="0"/>
              <a:t>Extra:</a:t>
            </a:r>
          </a:p>
          <a:p>
            <a:pPr marL="0" indent="0" eaLnBrk="1" hangingPunct="1">
              <a:buNone/>
            </a:pPr>
            <a:r>
              <a:rPr lang="nl-NL" sz="1600" dirty="0" smtClean="0"/>
              <a:t>Door het vastleggen van de sociale rechten in de grondwet werd de klassieke rechtsstaat (met alleen klassieke grondrechten) een sociale rechtsstaat (met klassieke en sociale grondrechten) ofwel een verzorgingsstaat. </a:t>
            </a:r>
            <a:endParaRPr lang="nl-NL" sz="1600" dirty="0" smtClean="0"/>
          </a:p>
          <a:p>
            <a:pPr eaLnBrk="1" hangingPunct="1"/>
            <a:endParaRPr lang="nl-NL" sz="1600" dirty="0" smtClean="0"/>
          </a:p>
          <a:p>
            <a:pPr eaLnBrk="1" hangingPunct="1"/>
            <a:endParaRPr lang="nl-NL" sz="1600" dirty="0" smtClean="0"/>
          </a:p>
          <a:p>
            <a:pPr eaLnBrk="1" hangingPunct="1"/>
            <a:endParaRPr lang="nl-NL" sz="1600" dirty="0" smtClean="0"/>
          </a:p>
          <a:p>
            <a:pPr eaLnBrk="1" hangingPunct="1"/>
            <a:endParaRPr lang="nl-NL" sz="1600" dirty="0" smtClean="0"/>
          </a:p>
          <a:p>
            <a:pPr eaLnBrk="1" hangingPunct="1">
              <a:buFontTx/>
              <a:buNone/>
            </a:pPr>
            <a:endParaRPr lang="nl-NL" sz="1600" dirty="0" smtClean="0"/>
          </a:p>
          <a:p>
            <a:pPr eaLnBrk="1" hangingPunct="1">
              <a:buFontTx/>
              <a:buNone/>
            </a:pPr>
            <a:endParaRPr lang="nl-NL" sz="1600" dirty="0" smtClean="0"/>
          </a:p>
          <a:p>
            <a:pPr eaLnBrk="1" hangingPunct="1">
              <a:buFontTx/>
              <a:buNone/>
            </a:pPr>
            <a:endParaRPr lang="nl-NL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637</Words>
  <Application>Microsoft Office PowerPoint</Application>
  <PresentationFormat>Diavoorstelling (4:3)</PresentationFormat>
  <Paragraphs>106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Office-thema</vt:lpstr>
      <vt:lpstr>Hoofdstuk 2:  Grondwet en grondrechten</vt:lpstr>
      <vt:lpstr>Paragraaf 2: Grondwet en grondrechten</vt:lpstr>
      <vt:lpstr>Nachtswakersstaat versus verzorgingsstaat</vt:lpstr>
      <vt:lpstr>Kernwaarden van de rechtsstaat</vt:lpstr>
      <vt:lpstr>Constitutionele monarchie</vt:lpstr>
      <vt:lpstr>Beginselen van de rechtsstaat</vt:lpstr>
      <vt:lpstr>Grondrechten</vt:lpstr>
      <vt:lpstr>Klassieke grondrechten</vt:lpstr>
      <vt:lpstr>Sociale grondrechten</vt:lpstr>
      <vt:lpstr>Grondrechten, extra …</vt:lpstr>
      <vt:lpstr>Voorbeelden …</vt:lpstr>
      <vt:lpstr>Opdracht 17: Grondrechten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Daniel</dc:creator>
  <cp:lastModifiedBy>Fluitsma, DWPM (Daniel)</cp:lastModifiedBy>
  <cp:revision>22</cp:revision>
  <dcterms:created xsi:type="dcterms:W3CDTF">2014-09-21T18:10:41Z</dcterms:created>
  <dcterms:modified xsi:type="dcterms:W3CDTF">2018-10-02T11:09:25Z</dcterms:modified>
</cp:coreProperties>
</file>